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E69F-6F0F-CCE0-D87D-CDC41E639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E8B7DF-1EDD-AC1E-4E01-80F9034DC0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E78D0-023E-5CF1-709A-CE69D43030B0}"/>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78893D3D-5ADE-A868-8FB7-9105D3A81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FE5FE-8522-C385-319C-24AF6BEB57F9}"/>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218262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06B1-CD7C-1E74-3D61-2C991BFA6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BCE1C-3843-69EA-7AC8-6898E67D5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8A342-2C2E-9E19-CBC9-BC80EEDB2065}"/>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286CAAF3-65DA-81EC-BDE7-4FF2F37D0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A1278-9A83-8F4A-0E2A-488B23ADFC91}"/>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270041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F92FA1-0EB5-5391-0D11-D8D6DF4BFD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34CAE-A9A6-E5AD-366C-856AC8AB3F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CB186-3125-6693-472D-575F8002042B}"/>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5B8FA9FC-B662-B7E2-2878-B2808DA06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44A99-6B86-C273-AF9C-06F83552A2E1}"/>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33531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B392-E3ED-3B4E-5451-FBF365DC9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7014F6-1372-364D-4670-4E1954926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BC2E2-EFD2-F0CC-E9E0-938FD386D6B4}"/>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BEF9F5C5-75DC-81C4-FAEC-F8C561BE3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DFB24-C5B5-EB8F-374E-118842E76F6F}"/>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138739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0B30-A61E-5924-B80C-AE7836B99F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5EC8F-E4B0-6DC0-6889-938436E51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6356C8-AC59-0C75-B42D-522C0762A19C}"/>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1F98004C-1274-BFB6-CC2F-8E168F555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77928-8F0E-11EE-645F-B07C1B1D04C4}"/>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109299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011C-4E46-ABC8-29B7-D929935EA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5E580-D462-1639-91AE-CCCD791D5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1D8FE9-D8B0-38A4-B026-DD5EAB3C3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5C67E-B541-BE65-3AA0-4371AD91D101}"/>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6" name="Footer Placeholder 5">
            <a:extLst>
              <a:ext uri="{FF2B5EF4-FFF2-40B4-BE49-F238E27FC236}">
                <a16:creationId xmlns:a16="http://schemas.microsoft.com/office/drawing/2014/main" id="{3CAAB3F0-EA0C-2AC4-FBEF-1BDE937FDA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7D4724-28D7-525F-F8C9-747690B7BA01}"/>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162912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553E-6F6F-4022-9EF9-AFC1A58AB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D5E9F7-6098-E909-83C5-DD7B0AFC88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D674FF-EC62-CFC2-7AF6-9CC42A02B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91F2B-47CF-F9A2-E50E-BD329F3A7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33C91-8D1A-DCBD-FACE-F3AE2B9024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450F04-5B46-88AA-DBC5-8699AB27E5A8}"/>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8" name="Footer Placeholder 7">
            <a:extLst>
              <a:ext uri="{FF2B5EF4-FFF2-40B4-BE49-F238E27FC236}">
                <a16:creationId xmlns:a16="http://schemas.microsoft.com/office/drawing/2014/main" id="{2DF1242E-AEB0-AFF7-FE33-517DFDEBA1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D0C7AF-0C1D-1DA2-A56C-4B2E8687F675}"/>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269408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87F6-2D5B-F0F3-5103-A31CCA3761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265E48-DCDD-B0B1-0FA6-8056E6ED6430}"/>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4" name="Footer Placeholder 3">
            <a:extLst>
              <a:ext uri="{FF2B5EF4-FFF2-40B4-BE49-F238E27FC236}">
                <a16:creationId xmlns:a16="http://schemas.microsoft.com/office/drawing/2014/main" id="{601B2EC3-FE43-65B8-27F5-96DF4E982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EB79A5-5B52-6061-7E06-F590C75F3AEF}"/>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35283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02822-3F00-4AD3-15DC-2A54270738B5}"/>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3" name="Footer Placeholder 2">
            <a:extLst>
              <a:ext uri="{FF2B5EF4-FFF2-40B4-BE49-F238E27FC236}">
                <a16:creationId xmlns:a16="http://schemas.microsoft.com/office/drawing/2014/main" id="{3816260F-C790-8431-6D90-50A857741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E83843-6415-DA26-842E-0916A6147A1F}"/>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287170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1252-765B-907D-413A-0CD3E05E7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C68A0-D436-3806-993E-15C9EA30C2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1565BE-C1A4-6257-FC16-197D75124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12BED1-3FD5-E5CD-3ED1-0B958C2EFD26}"/>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6" name="Footer Placeholder 5">
            <a:extLst>
              <a:ext uri="{FF2B5EF4-FFF2-40B4-BE49-F238E27FC236}">
                <a16:creationId xmlns:a16="http://schemas.microsoft.com/office/drawing/2014/main" id="{BD8FD905-E835-4064-BAD4-F9E4319D0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3B791-BA40-6E67-4432-A046024EC81E}"/>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345226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0977-3E61-C7E2-D003-A89EE6079C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AA96C4-EFDB-9F3E-926F-E25D20BC2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91E288-90F3-B30C-1048-80ED7CDCF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255B2-C306-566E-0E69-93376366C47E}"/>
              </a:ext>
            </a:extLst>
          </p:cNvPr>
          <p:cNvSpPr>
            <a:spLocks noGrp="1"/>
          </p:cNvSpPr>
          <p:nvPr>
            <p:ph type="dt" sz="half" idx="10"/>
          </p:nvPr>
        </p:nvSpPr>
        <p:spPr/>
        <p:txBody>
          <a:bodyPr/>
          <a:lstStyle/>
          <a:p>
            <a:fld id="{9D5D8499-148D-4AA6-A971-23DD98466A70}" type="datetimeFigureOut">
              <a:rPr lang="en-US" smtClean="0"/>
              <a:t>11/21/2022</a:t>
            </a:fld>
            <a:endParaRPr lang="en-US"/>
          </a:p>
        </p:txBody>
      </p:sp>
      <p:sp>
        <p:nvSpPr>
          <p:cNvPr id="6" name="Footer Placeholder 5">
            <a:extLst>
              <a:ext uri="{FF2B5EF4-FFF2-40B4-BE49-F238E27FC236}">
                <a16:creationId xmlns:a16="http://schemas.microsoft.com/office/drawing/2014/main" id="{AE8DCE02-C3F3-127C-C8E3-F5FF3DDC8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EAD07-940C-8C84-4416-E1EE27153BEE}"/>
              </a:ext>
            </a:extLst>
          </p:cNvPr>
          <p:cNvSpPr>
            <a:spLocks noGrp="1"/>
          </p:cNvSpPr>
          <p:nvPr>
            <p:ph type="sldNum" sz="quarter" idx="12"/>
          </p:nvPr>
        </p:nvSpPr>
        <p:spPr/>
        <p:txBody>
          <a:bodyPr/>
          <a:lstStyle/>
          <a:p>
            <a:fld id="{12DF822A-9934-4B7D-908F-38F778A5E602}" type="slidenum">
              <a:rPr lang="en-US" smtClean="0"/>
              <a:t>‹#›</a:t>
            </a:fld>
            <a:endParaRPr lang="en-US"/>
          </a:p>
        </p:txBody>
      </p:sp>
    </p:spTree>
    <p:extLst>
      <p:ext uri="{BB962C8B-B14F-4D97-AF65-F5344CB8AC3E}">
        <p14:creationId xmlns:p14="http://schemas.microsoft.com/office/powerpoint/2010/main" val="270630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FAD53-9A21-46A3-0C35-87AA06C09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CE92D6-6A4F-3F1F-2365-0BF074252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3A1F8-9FDB-D044-275B-F5FBF3DE54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D8499-148D-4AA6-A971-23DD98466A70}" type="datetimeFigureOut">
              <a:rPr lang="en-US" smtClean="0"/>
              <a:t>11/21/2022</a:t>
            </a:fld>
            <a:endParaRPr lang="en-US"/>
          </a:p>
        </p:txBody>
      </p:sp>
      <p:sp>
        <p:nvSpPr>
          <p:cNvPr id="5" name="Footer Placeholder 4">
            <a:extLst>
              <a:ext uri="{FF2B5EF4-FFF2-40B4-BE49-F238E27FC236}">
                <a16:creationId xmlns:a16="http://schemas.microsoft.com/office/drawing/2014/main" id="{C0CCA7AE-B231-ECBE-8861-DC9E9CE5FD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79F10-8698-145D-6E5B-F40287B02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F822A-9934-4B7D-908F-38F778A5E602}" type="slidenum">
              <a:rPr lang="en-US" smtClean="0"/>
              <a:t>‹#›</a:t>
            </a:fld>
            <a:endParaRPr lang="en-US"/>
          </a:p>
        </p:txBody>
      </p:sp>
    </p:spTree>
    <p:extLst>
      <p:ext uri="{BB962C8B-B14F-4D97-AF65-F5344CB8AC3E}">
        <p14:creationId xmlns:p14="http://schemas.microsoft.com/office/powerpoint/2010/main" val="3414132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459A9061-4854-57F9-5B2A-FE02D5D82F0D}"/>
              </a:ext>
            </a:extLst>
          </p:cNvPr>
          <p:cNvSpPr>
            <a:spLocks noGrp="1"/>
          </p:cNvSpPr>
          <p:nvPr>
            <p:ph type="ctrTitle"/>
          </p:nvPr>
        </p:nvSpPr>
        <p:spPr>
          <a:xfrm>
            <a:off x="674237" y="874130"/>
            <a:ext cx="3657600" cy="2887579"/>
          </a:xfrm>
        </p:spPr>
        <p:txBody>
          <a:bodyPr>
            <a:normAutofit/>
          </a:bodyPr>
          <a:lstStyle/>
          <a:p>
            <a:r>
              <a:rPr lang="en-US" sz="3000" dirty="0">
                <a:solidFill>
                  <a:srgbClr val="FFFFFF"/>
                </a:solidFill>
              </a:rPr>
              <a:t>Welcome to Christian Care! </a:t>
            </a:r>
            <a:br>
              <a:rPr lang="en-US" sz="3000" dirty="0">
                <a:solidFill>
                  <a:srgbClr val="FFFFFF"/>
                </a:solidFill>
              </a:rPr>
            </a:br>
            <a:br>
              <a:rPr lang="en-US" sz="3000" dirty="0">
                <a:solidFill>
                  <a:srgbClr val="FFFFFF"/>
                </a:solidFill>
              </a:rPr>
            </a:br>
            <a:r>
              <a:rPr lang="en-US" sz="3000" dirty="0">
                <a:solidFill>
                  <a:srgbClr val="FFFFFF"/>
                </a:solidFill>
              </a:rPr>
              <a:t>Press play on each clip to see our wonderful facility.</a:t>
            </a:r>
          </a:p>
        </p:txBody>
      </p:sp>
      <p:cxnSp>
        <p:nvCxnSpPr>
          <p:cNvPr id="48" name="Straight Connector 4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Video 10">
            <a:hlinkClick r:id="" action="ppaction://media"/>
            <a:extLst>
              <a:ext uri="{FF2B5EF4-FFF2-40B4-BE49-F238E27FC236}">
                <a16:creationId xmlns:a16="http://schemas.microsoft.com/office/drawing/2014/main" id="{65938359-10E3-2714-4547-E3451C19DD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53822" y="1589787"/>
            <a:ext cx="6553545" cy="3686368"/>
          </a:xfrm>
          <a:prstGeom prst="rect">
            <a:avLst/>
          </a:prstGeom>
        </p:spPr>
      </p:pic>
    </p:spTree>
    <p:extLst>
      <p:ext uri="{BB962C8B-B14F-4D97-AF65-F5344CB8AC3E}">
        <p14:creationId xmlns:p14="http://schemas.microsoft.com/office/powerpoint/2010/main" val="5355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64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47EB40-0383-311D-810B-E26C7731108D}"/>
              </a:ext>
            </a:extLst>
          </p:cNvPr>
          <p:cNvSpPr>
            <a:spLocks noGrp="1"/>
          </p:cNvSpPr>
          <p:nvPr>
            <p:ph type="title"/>
          </p:nvPr>
        </p:nvSpPr>
        <p:spPr>
          <a:xfrm>
            <a:off x="524256" y="516804"/>
            <a:ext cx="6594189" cy="1625210"/>
          </a:xfrm>
        </p:spPr>
        <p:txBody>
          <a:bodyPr>
            <a:normAutofit/>
          </a:bodyPr>
          <a:lstStyle/>
          <a:p>
            <a:r>
              <a:rPr lang="en-US">
                <a:solidFill>
                  <a:srgbClr val="FFFFFF"/>
                </a:solidFill>
              </a:rPr>
              <a:t>Lobby and Mail Room</a:t>
            </a:r>
          </a:p>
        </p:txBody>
      </p:sp>
      <p:sp>
        <p:nvSpPr>
          <p:cNvPr id="30" name="Rectangle 29">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hlinkClick r:id="" action="ppaction://media"/>
            <a:extLst>
              <a:ext uri="{FF2B5EF4-FFF2-40B4-BE49-F238E27FC236}">
                <a16:creationId xmlns:a16="http://schemas.microsoft.com/office/drawing/2014/main" id="{60A655B0-0BCA-606A-2890-6CA6265D7D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021" y="2660287"/>
            <a:ext cx="6483355" cy="3646887"/>
          </a:xfrm>
          <a:prstGeom prst="rect">
            <a:avLst/>
          </a:prstGeom>
        </p:spPr>
      </p:pic>
      <p:sp>
        <p:nvSpPr>
          <p:cNvPr id="32"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E12397-F7F6-2A05-96D2-CF6ED98A687D}"/>
              </a:ext>
            </a:extLst>
          </p:cNvPr>
          <p:cNvSpPr>
            <a:spLocks noGrp="1"/>
          </p:cNvSpPr>
          <p:nvPr>
            <p:ph idx="1"/>
          </p:nvPr>
        </p:nvSpPr>
        <p:spPr>
          <a:xfrm>
            <a:off x="8029319" y="516804"/>
            <a:ext cx="3424739" cy="5702841"/>
          </a:xfrm>
        </p:spPr>
        <p:txBody>
          <a:bodyPr anchor="ctr">
            <a:normAutofit fontScale="92500" lnSpcReduction="20000"/>
          </a:bodyPr>
          <a:lstStyle/>
          <a:p>
            <a:pPr marL="0" indent="0">
              <a:buNone/>
            </a:pPr>
            <a:r>
              <a:rPr lang="en-US" sz="2000" dirty="0">
                <a:solidFill>
                  <a:srgbClr val="FFFFFF"/>
                </a:solidFill>
              </a:rPr>
              <a:t>     Located in our lobby are:</a:t>
            </a:r>
          </a:p>
          <a:p>
            <a:r>
              <a:rPr lang="en-US" sz="2000" dirty="0">
                <a:solidFill>
                  <a:srgbClr val="FFFFFF"/>
                </a:solidFill>
              </a:rPr>
              <a:t>Business Office- Residents and/or their families may make deposits and/or withdrawals from Resident Trust Funds, pay bills, or ask questions regarding resident finances.</a:t>
            </a:r>
          </a:p>
          <a:p>
            <a:r>
              <a:rPr lang="en-US" sz="2000" dirty="0">
                <a:solidFill>
                  <a:srgbClr val="FFFFFF"/>
                </a:solidFill>
              </a:rPr>
              <a:t>Resident Mailboxes- Residents receive their mail in their personal, locked mailboxes and may send mail out in the community mail box.</a:t>
            </a:r>
          </a:p>
          <a:p>
            <a:r>
              <a:rPr lang="en-US" sz="2000" dirty="0">
                <a:solidFill>
                  <a:srgbClr val="FFFFFF"/>
                </a:solidFill>
              </a:rPr>
              <a:t>Sign-out Sheets- Family or friends who take residents out of the building for appointments or social reasons must sign the residents out on these sheets. Your help in keeping track of our residents’ where-abouts is very important to their safety and care.</a:t>
            </a:r>
          </a:p>
        </p:txBody>
      </p:sp>
    </p:spTree>
    <p:extLst>
      <p:ext uri="{BB962C8B-B14F-4D97-AF65-F5344CB8AC3E}">
        <p14:creationId xmlns:p14="http://schemas.microsoft.com/office/powerpoint/2010/main" val="36709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74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3F3D86-C202-9332-DFD3-29F815AC4ADA}"/>
              </a:ext>
            </a:extLst>
          </p:cNvPr>
          <p:cNvSpPr>
            <a:spLocks noGrp="1"/>
          </p:cNvSpPr>
          <p:nvPr>
            <p:ph type="title"/>
          </p:nvPr>
        </p:nvSpPr>
        <p:spPr>
          <a:xfrm>
            <a:off x="524256" y="516804"/>
            <a:ext cx="6594189" cy="1625210"/>
          </a:xfrm>
        </p:spPr>
        <p:txBody>
          <a:bodyPr>
            <a:normAutofit/>
          </a:bodyPr>
          <a:lstStyle/>
          <a:p>
            <a:r>
              <a:rPr lang="en-US">
                <a:solidFill>
                  <a:srgbClr val="FFFFFF"/>
                </a:solidFill>
              </a:rPr>
              <a:t>First Floor</a:t>
            </a:r>
          </a:p>
        </p:txBody>
      </p:sp>
      <p:sp>
        <p:nvSpPr>
          <p:cNvPr id="56" name="Rectangle 55">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4">
            <a:hlinkClick r:id="" action="ppaction://media"/>
            <a:extLst>
              <a:ext uri="{FF2B5EF4-FFF2-40B4-BE49-F238E27FC236}">
                <a16:creationId xmlns:a16="http://schemas.microsoft.com/office/drawing/2014/main" id="{A24DE240-3EA0-38C9-E79F-B845F1F5CA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021" y="2660287"/>
            <a:ext cx="6483355" cy="3646887"/>
          </a:xfrm>
          <a:prstGeom prst="rect">
            <a:avLst/>
          </a:prstGeom>
        </p:spPr>
      </p:pic>
      <p:sp>
        <p:nvSpPr>
          <p:cNvPr id="58" name="Rectangle 5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7A6150-E85B-1017-F2FD-D34DC2E5ABD2}"/>
              </a:ext>
            </a:extLst>
          </p:cNvPr>
          <p:cNvSpPr>
            <a:spLocks noGrp="1"/>
          </p:cNvSpPr>
          <p:nvPr>
            <p:ph idx="1"/>
          </p:nvPr>
        </p:nvSpPr>
        <p:spPr>
          <a:xfrm>
            <a:off x="8029319" y="917725"/>
            <a:ext cx="3424739" cy="4852362"/>
          </a:xfrm>
        </p:spPr>
        <p:txBody>
          <a:bodyPr anchor="ctr">
            <a:normAutofit/>
          </a:bodyPr>
          <a:lstStyle/>
          <a:p>
            <a:pPr marL="0" indent="0">
              <a:buNone/>
            </a:pPr>
            <a:r>
              <a:rPr lang="en-US" dirty="0">
                <a:solidFill>
                  <a:srgbClr val="FFFFFF"/>
                </a:solidFill>
              </a:rPr>
              <a:t>Located on the first and second floor are:</a:t>
            </a:r>
          </a:p>
          <a:p>
            <a:r>
              <a:rPr lang="en-US" dirty="0">
                <a:solidFill>
                  <a:srgbClr val="FFFFFF"/>
                </a:solidFill>
              </a:rPr>
              <a:t>Resident apartments</a:t>
            </a:r>
          </a:p>
          <a:p>
            <a:r>
              <a:rPr lang="en-US" dirty="0">
                <a:solidFill>
                  <a:srgbClr val="FFFFFF"/>
                </a:solidFill>
              </a:rPr>
              <a:t>Resident Care Stations</a:t>
            </a:r>
          </a:p>
          <a:p>
            <a:r>
              <a:rPr lang="en-US" dirty="0">
                <a:solidFill>
                  <a:srgbClr val="FFFFFF"/>
                </a:solidFill>
              </a:rPr>
              <a:t>A kitchenette</a:t>
            </a:r>
          </a:p>
          <a:p>
            <a:r>
              <a:rPr lang="en-US" dirty="0">
                <a:solidFill>
                  <a:srgbClr val="FFFFFF"/>
                </a:solidFill>
              </a:rPr>
              <a:t>A resident Lounge</a:t>
            </a:r>
          </a:p>
          <a:p>
            <a:r>
              <a:rPr lang="en-US" dirty="0">
                <a:solidFill>
                  <a:srgbClr val="FFFFFF"/>
                </a:solidFill>
              </a:rPr>
              <a:t>Staff Offices are also located on the first floor. 	</a:t>
            </a:r>
          </a:p>
        </p:txBody>
      </p:sp>
    </p:spTree>
    <p:extLst>
      <p:ext uri="{BB962C8B-B14F-4D97-AF65-F5344CB8AC3E}">
        <p14:creationId xmlns:p14="http://schemas.microsoft.com/office/powerpoint/2010/main" val="239240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E3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21D8A2-3ADB-B646-3E0F-ED0EA9454B1F}"/>
              </a:ext>
            </a:extLst>
          </p:cNvPr>
          <p:cNvSpPr>
            <a:spLocks noGrp="1"/>
          </p:cNvSpPr>
          <p:nvPr>
            <p:ph type="title"/>
          </p:nvPr>
        </p:nvSpPr>
        <p:spPr>
          <a:xfrm>
            <a:off x="524256" y="516804"/>
            <a:ext cx="6594189" cy="1625210"/>
          </a:xfrm>
        </p:spPr>
        <p:txBody>
          <a:bodyPr>
            <a:normAutofit/>
          </a:bodyPr>
          <a:lstStyle/>
          <a:p>
            <a:r>
              <a:rPr lang="en-US">
                <a:solidFill>
                  <a:srgbClr val="FFFFFF"/>
                </a:solidFill>
              </a:rPr>
              <a:t>Resident Room</a:t>
            </a:r>
          </a:p>
        </p:txBody>
      </p:sp>
      <p:sp>
        <p:nvSpPr>
          <p:cNvPr id="18" name="Rectangle 1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14">
            <a:hlinkClick r:id="" action="ppaction://media"/>
            <a:extLst>
              <a:ext uri="{FF2B5EF4-FFF2-40B4-BE49-F238E27FC236}">
                <a16:creationId xmlns:a16="http://schemas.microsoft.com/office/drawing/2014/main" id="{E47C4E91-0DED-4070-AEAF-3BB9174FAF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021" y="2660287"/>
            <a:ext cx="6483355" cy="3646887"/>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542E9983-E7FB-408C-2384-1AED53A430CA}"/>
              </a:ext>
            </a:extLst>
          </p:cNvPr>
          <p:cNvSpPr>
            <a:spLocks noGrp="1"/>
          </p:cNvSpPr>
          <p:nvPr>
            <p:ph idx="1"/>
          </p:nvPr>
        </p:nvSpPr>
        <p:spPr>
          <a:xfrm>
            <a:off x="8029319" y="917725"/>
            <a:ext cx="3424739" cy="4852362"/>
          </a:xfrm>
        </p:spPr>
        <p:txBody>
          <a:bodyPr anchor="ctr">
            <a:normAutofit/>
          </a:bodyPr>
          <a:lstStyle/>
          <a:p>
            <a:pPr marL="0" indent="0">
              <a:buNone/>
            </a:pPr>
            <a:r>
              <a:rPr lang="en-US" sz="2400" dirty="0">
                <a:solidFill>
                  <a:srgbClr val="FFFFFF"/>
                </a:solidFill>
              </a:rPr>
              <a:t>Rooms are studio style and private. All rooms are air-conditioned. Bathrooms may be private or shared by one other resident. Christian Care furnishes single beds, chest of drawers, and nightstands, but residents are encouraged to make the apartments homier by using their own furnishings and decorations. </a:t>
            </a:r>
          </a:p>
        </p:txBody>
      </p:sp>
    </p:spTree>
    <p:extLst>
      <p:ext uri="{BB962C8B-B14F-4D97-AF65-F5344CB8AC3E}">
        <p14:creationId xmlns:p14="http://schemas.microsoft.com/office/powerpoint/2010/main" val="29505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74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87387A-36F8-EE30-EA54-721A47E7369E}"/>
              </a:ext>
            </a:extLst>
          </p:cNvPr>
          <p:cNvSpPr>
            <a:spLocks noGrp="1"/>
          </p:cNvSpPr>
          <p:nvPr>
            <p:ph type="title"/>
          </p:nvPr>
        </p:nvSpPr>
        <p:spPr>
          <a:xfrm>
            <a:off x="524256" y="516804"/>
            <a:ext cx="6594189" cy="1625210"/>
          </a:xfrm>
        </p:spPr>
        <p:txBody>
          <a:bodyPr>
            <a:normAutofit/>
          </a:bodyPr>
          <a:lstStyle/>
          <a:p>
            <a:r>
              <a:rPr lang="en-US">
                <a:solidFill>
                  <a:srgbClr val="FFFFFF"/>
                </a:solidFill>
              </a:rPr>
              <a:t>Dining Room</a:t>
            </a:r>
          </a:p>
        </p:txBody>
      </p:sp>
      <p:sp>
        <p:nvSpPr>
          <p:cNvPr id="24" name="Rectangle 2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12">
            <a:hlinkClick r:id="" action="ppaction://media"/>
            <a:extLst>
              <a:ext uri="{FF2B5EF4-FFF2-40B4-BE49-F238E27FC236}">
                <a16:creationId xmlns:a16="http://schemas.microsoft.com/office/drawing/2014/main" id="{E2DDD951-64AD-958E-2FFF-C36FCC55A8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021" y="2660287"/>
            <a:ext cx="6483355" cy="3646887"/>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307185A7-91AE-AC67-0DDB-C640ACF56B75}"/>
              </a:ext>
            </a:extLst>
          </p:cNvPr>
          <p:cNvSpPr>
            <a:spLocks noGrp="1"/>
          </p:cNvSpPr>
          <p:nvPr>
            <p:ph idx="1"/>
          </p:nvPr>
        </p:nvSpPr>
        <p:spPr>
          <a:xfrm>
            <a:off x="8029319" y="917725"/>
            <a:ext cx="3424739" cy="4852362"/>
          </a:xfrm>
        </p:spPr>
        <p:txBody>
          <a:bodyPr anchor="ctr">
            <a:normAutofit fontScale="92500"/>
          </a:bodyPr>
          <a:lstStyle/>
          <a:p>
            <a:r>
              <a:rPr lang="en-US" dirty="0">
                <a:solidFill>
                  <a:srgbClr val="FFFFFF"/>
                </a:solidFill>
              </a:rPr>
              <a:t>Residents may eat Breakfast, Lunch, and Dinner here, in our lovely dining room.</a:t>
            </a:r>
          </a:p>
          <a:p>
            <a:r>
              <a:rPr lang="en-US" dirty="0">
                <a:solidFill>
                  <a:srgbClr val="FFFFFF"/>
                </a:solidFill>
              </a:rPr>
              <a:t>Residents may dine in their rooms, but socialization is encouraged and a lot more fun. </a:t>
            </a:r>
          </a:p>
          <a:p>
            <a:r>
              <a:rPr lang="en-US" dirty="0">
                <a:solidFill>
                  <a:srgbClr val="FFFFFF"/>
                </a:solidFill>
              </a:rPr>
              <a:t>Large Activities such as parties and Bingo are held in here also. </a:t>
            </a:r>
          </a:p>
        </p:txBody>
      </p:sp>
    </p:spTree>
    <p:extLst>
      <p:ext uri="{BB962C8B-B14F-4D97-AF65-F5344CB8AC3E}">
        <p14:creationId xmlns:p14="http://schemas.microsoft.com/office/powerpoint/2010/main" val="37743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F5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162702-B5A7-4FB1-3660-6AEAF1EB3AD3}"/>
              </a:ext>
            </a:extLst>
          </p:cNvPr>
          <p:cNvSpPr>
            <a:spLocks noGrp="1"/>
          </p:cNvSpPr>
          <p:nvPr>
            <p:ph type="title"/>
          </p:nvPr>
        </p:nvSpPr>
        <p:spPr>
          <a:xfrm>
            <a:off x="524256" y="516804"/>
            <a:ext cx="6594189" cy="1625210"/>
          </a:xfrm>
        </p:spPr>
        <p:txBody>
          <a:bodyPr>
            <a:normAutofit/>
          </a:bodyPr>
          <a:lstStyle/>
          <a:p>
            <a:r>
              <a:rPr lang="en-US">
                <a:solidFill>
                  <a:srgbClr val="FFFFFF"/>
                </a:solidFill>
              </a:rPr>
              <a:t>The Chapel	</a:t>
            </a:r>
          </a:p>
        </p:txBody>
      </p:sp>
      <p:sp>
        <p:nvSpPr>
          <p:cNvPr id="19" name="Rectangle 1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hlinkClick r:id="" action="ppaction://media"/>
            <a:extLst>
              <a:ext uri="{FF2B5EF4-FFF2-40B4-BE49-F238E27FC236}">
                <a16:creationId xmlns:a16="http://schemas.microsoft.com/office/drawing/2014/main" id="{8CF7F3BC-FEC7-824D-E3D7-2591FD47F3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021" y="2660287"/>
            <a:ext cx="6483355" cy="3646887"/>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6E0EA2-DB0E-E45B-FF60-9D72CC043EEF}"/>
              </a:ext>
            </a:extLst>
          </p:cNvPr>
          <p:cNvSpPr>
            <a:spLocks noGrp="1"/>
          </p:cNvSpPr>
          <p:nvPr>
            <p:ph idx="1"/>
          </p:nvPr>
        </p:nvSpPr>
        <p:spPr>
          <a:xfrm>
            <a:off x="8029319" y="917725"/>
            <a:ext cx="3424739" cy="4852362"/>
          </a:xfrm>
        </p:spPr>
        <p:txBody>
          <a:bodyPr anchor="ctr">
            <a:normAutofit fontScale="92500" lnSpcReduction="10000"/>
          </a:bodyPr>
          <a:lstStyle/>
          <a:p>
            <a:r>
              <a:rPr lang="en-US" dirty="0">
                <a:solidFill>
                  <a:srgbClr val="FFFFFF"/>
                </a:solidFill>
              </a:rPr>
              <a:t>The Chapel is home to group activities at Christian Care.</a:t>
            </a:r>
          </a:p>
          <a:p>
            <a:r>
              <a:rPr lang="en-US" dirty="0">
                <a:solidFill>
                  <a:srgbClr val="FFFFFF"/>
                </a:solidFill>
              </a:rPr>
              <a:t>Residents may enjoy church services, Bible Study, Games, Bowling, Manicures, Live Musical Performances, Exercise, Movies, and much more! </a:t>
            </a:r>
          </a:p>
          <a:p>
            <a:r>
              <a:rPr lang="en-US" dirty="0">
                <a:solidFill>
                  <a:srgbClr val="FFFFFF"/>
                </a:solidFill>
              </a:rPr>
              <a:t>This is where the fun starts! </a:t>
            </a:r>
          </a:p>
        </p:txBody>
      </p:sp>
    </p:spTree>
    <p:extLst>
      <p:ext uri="{BB962C8B-B14F-4D97-AF65-F5344CB8AC3E}">
        <p14:creationId xmlns:p14="http://schemas.microsoft.com/office/powerpoint/2010/main" val="16873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311</Words>
  <Application>Microsoft Office PowerPoint</Application>
  <PresentationFormat>Widescreen</PresentationFormat>
  <Paragraphs>23</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Welcome to Christian Care!   Press play on each clip to see our wonderful facility.</vt:lpstr>
      <vt:lpstr>Lobby and Mail Room</vt:lpstr>
      <vt:lpstr>First Floor</vt:lpstr>
      <vt:lpstr>Resident Room</vt:lpstr>
      <vt:lpstr>Dining Room</vt:lpstr>
      <vt:lpstr>The Chapel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Christian Care!   Press play on each clip to see our wonderful facility.</dc:title>
  <dc:creator>Hayley Cooper</dc:creator>
  <cp:lastModifiedBy>Hayley Cooper</cp:lastModifiedBy>
  <cp:revision>4</cp:revision>
  <dcterms:created xsi:type="dcterms:W3CDTF">2022-10-17T18:40:26Z</dcterms:created>
  <dcterms:modified xsi:type="dcterms:W3CDTF">2022-11-21T19:38:14Z</dcterms:modified>
</cp:coreProperties>
</file>